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authors.xml" ContentType="application/vnd.ms-powerpoint.author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73" r:id="rId5"/>
  </p:sldIdLst>
  <p:sldSz cx="9906000" cy="6858000" type="A4"/>
  <p:notesSz cx="6797675" cy="98726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43F811E5-B371-6A28-BF9A-0F57DE4B7A28}" name="Alice Brealy" initials="AB" userId="S::abrealy@caterlinkltd.co.uk::702f5e84-6c0f-4bcb-baa0-ae526eff269f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ysop" initials="s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D3CC"/>
    <a:srgbClr val="54BCEB"/>
    <a:srgbClr val="FFF0D2"/>
    <a:srgbClr val="C9FFFB"/>
    <a:srgbClr val="FF4343"/>
    <a:srgbClr val="00C8BA"/>
    <a:srgbClr val="C5FFFB"/>
    <a:srgbClr val="00968B"/>
    <a:srgbClr val="009E93"/>
    <a:srgbClr val="006D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477" autoAdjust="0"/>
  </p:normalViewPr>
  <p:slideViewPr>
    <p:cSldViewPr snapToGrid="0">
      <p:cViewPr varScale="1">
        <p:scale>
          <a:sx n="72" d="100"/>
          <a:sy n="72" d="100"/>
        </p:scale>
        <p:origin x="1332" y="66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8/10/relationships/authors" Target="authors.xml"/><Relationship Id="rId3" Type="http://schemas.openxmlformats.org/officeDocument/2006/relationships/customXml" Target="../customXml/item3.xml"/><Relationship Id="rId7" Type="http://schemas.openxmlformats.org/officeDocument/2006/relationships/commentAuthors" Target="commentAuthor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5" y="0"/>
            <a:ext cx="2945659" cy="495348"/>
          </a:xfrm>
          <a:prstGeom prst="rect">
            <a:avLst/>
          </a:prstGeom>
        </p:spPr>
        <p:txBody>
          <a:bodyPr vert="horz" lIns="91432" tIns="45716" rIns="91432" bIns="45716" rtlCol="0"/>
          <a:lstStyle>
            <a:lvl1pPr algn="r">
              <a:defRPr sz="1200"/>
            </a:lvl1pPr>
          </a:lstStyle>
          <a:p>
            <a:fld id="{222E43BF-527D-440D-8356-FC8BCEDDB5DC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1235075"/>
            <a:ext cx="4810125" cy="33305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32" tIns="45716" rIns="91432" bIns="45716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51219"/>
            <a:ext cx="5438140" cy="3887361"/>
          </a:xfrm>
          <a:prstGeom prst="rect">
            <a:avLst/>
          </a:prstGeom>
        </p:spPr>
        <p:txBody>
          <a:bodyPr vert="horz" lIns="91432" tIns="45716" rIns="91432" bIns="45716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377319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5" y="9377319"/>
            <a:ext cx="2945659" cy="495347"/>
          </a:xfrm>
          <a:prstGeom prst="rect">
            <a:avLst/>
          </a:prstGeom>
        </p:spPr>
        <p:txBody>
          <a:bodyPr vert="horz" lIns="91432" tIns="45716" rIns="91432" bIns="45716" rtlCol="0" anchor="b"/>
          <a:lstStyle>
            <a:lvl1pPr algn="r">
              <a:defRPr sz="1200"/>
            </a:lvl1pPr>
          </a:lstStyle>
          <a:p>
            <a:fld id="{22D8F38C-0513-424D-9F07-ACE2DBD6F960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441080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2130426"/>
            <a:ext cx="84201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5900" y="3886200"/>
            <a:ext cx="69342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FE56D4B-3E37-45DC-8A0E-850FD0BBE6C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lum/>
          </a:blip>
          <a:stretch>
            <a:fillRect/>
          </a:stretch>
        </p:blipFill>
        <p:spPr>
          <a:xfrm>
            <a:off x="0" y="0"/>
            <a:ext cx="9906000" cy="68580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A3E2D7A-21FB-4E41-849E-FBC6B38F3D8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25" y="21720"/>
            <a:ext cx="1602025" cy="76969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CF8244A5-C333-4344-B70D-CA249A56B37A}"/>
              </a:ext>
            </a:extLst>
          </p:cNvPr>
          <p:cNvSpPr txBox="1"/>
          <p:nvPr userDrawn="1"/>
        </p:nvSpPr>
        <p:spPr>
          <a:xfrm>
            <a:off x="8788936" y="3163689"/>
            <a:ext cx="1088495" cy="3642122"/>
          </a:xfrm>
          <a:prstGeom prst="roundRect">
            <a:avLst/>
          </a:prstGeom>
          <a:solidFill>
            <a:srgbClr val="FF0000"/>
          </a:solidFill>
          <a:ln w="19050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ALLERGY INFORMATION:</a:t>
            </a:r>
          </a:p>
          <a:p>
            <a:r>
              <a:rPr lang="en-GB" sz="700" b="1">
                <a:solidFill>
                  <a:schemeClr val="bg1"/>
                </a:solidFill>
                <a:latin typeface="Century Gothic" panose="020B0502020202020204" pitchFamily="34" charset="0"/>
              </a:rPr>
              <a:t>If </a:t>
            </a:r>
            <a:r>
              <a:rPr lang="en-GB" sz="700" b="1">
                <a:solidFill>
                  <a:schemeClr val="bg1"/>
                </a:solidFill>
                <a:effectLst/>
                <a:latin typeface="Century Gothic" panose="020B0502020202020204" pitchFamily="34" charset="0"/>
                <a:ea typeface="Calibri" panose="020F0502020204030204" pitchFamily="34" charset="0"/>
              </a:rPr>
              <a:t>you would like to know about particular allergens in foods please ask a member of the catering team for information. If your child has a school lunch and has a food allergy or intolerance you will be asked to complete a form to ensure we have the necessary information to cater for your child. We use a large variety of ingredients in the preparation of our meals and due to the nature of our kitchens it is not possible to completely remove the risk of cross contamination.</a:t>
            </a:r>
            <a:endParaRPr lang="en-GB" sz="70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6626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326070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81850" y="274639"/>
            <a:ext cx="222885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5300" y="274639"/>
            <a:ext cx="652145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806912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897607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2506" y="4406901"/>
            <a:ext cx="84201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2506" y="2906713"/>
            <a:ext cx="84201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410853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530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35550" y="1600201"/>
            <a:ext cx="437515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01556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535113"/>
            <a:ext cx="437687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174875"/>
            <a:ext cx="437687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32111" y="1535113"/>
            <a:ext cx="437859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32111" y="2174875"/>
            <a:ext cx="437859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31455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030100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22615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" y="273050"/>
            <a:ext cx="3259006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72971" y="273051"/>
            <a:ext cx="553772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435101"/>
            <a:ext cx="3259006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386804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1645" y="4800600"/>
            <a:ext cx="59436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41645" y="612775"/>
            <a:ext cx="59436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41645" y="5367338"/>
            <a:ext cx="59436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27582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5300" y="274638"/>
            <a:ext cx="89154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0" y="1600201"/>
            <a:ext cx="89154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5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801A62-7A48-4C58-849E-C45ADCCDA826}" type="datetimeFigureOut">
              <a:rPr lang="en-GB" smtClean="0"/>
              <a:t>06/11/2024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84550" y="6356351"/>
            <a:ext cx="31369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99300" y="6356351"/>
            <a:ext cx="231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59E0C8-D700-4481-9575-E9D0947D9BAE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797201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hart, treemap chart&#10;&#10;Description automatically generated">
            <a:extLst>
              <a:ext uri="{FF2B5EF4-FFF2-40B4-BE49-F238E27FC236}">
                <a16:creationId xmlns:a16="http://schemas.microsoft.com/office/drawing/2014/main" id="{16FE9E8E-A985-FF24-D7C8-EC8A4F9D07F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905999" cy="6858000"/>
          </a:xfrm>
          <a:prstGeom prst="rect">
            <a:avLst/>
          </a:prstGeom>
        </p:spPr>
      </p:pic>
      <p:graphicFrame>
        <p:nvGraphicFramePr>
          <p:cNvPr id="3" name="Table 107">
            <a:extLst>
              <a:ext uri="{FF2B5EF4-FFF2-40B4-BE49-F238E27FC236}">
                <a16:creationId xmlns:a16="http://schemas.microsoft.com/office/drawing/2014/main" id="{EBBA4467-61AE-737F-10D0-C5E93C728D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48246710"/>
              </p:ext>
            </p:extLst>
          </p:nvPr>
        </p:nvGraphicFramePr>
        <p:xfrm>
          <a:off x="2470912" y="453217"/>
          <a:ext cx="7130644" cy="159231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17506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64816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2773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518081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07468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60828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Tomato &amp;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 Pasta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Gravy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highlight>
                          <a:srgbClr val="FF00FF"/>
                        </a:highlight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solidFill>
                          <a:prstClr val="black"/>
                        </a:solidFill>
                        <a:latin typeface="Century Gothic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Peri </a:t>
                      </a:r>
                      <a:r>
                        <a:rPr lang="en-GB" sz="700" b="0" dirty="0" err="1">
                          <a:solidFill>
                            <a:prstClr val="black"/>
                          </a:solidFill>
                          <a:latin typeface="Century Gothic"/>
                        </a:rPr>
                        <a:t>Peri</a:t>
                      </a:r>
                      <a:r>
                        <a:rPr lang="en-GB" sz="700" b="0" dirty="0">
                          <a:solidFill>
                            <a:prstClr val="black"/>
                          </a:solidFill>
                          <a:latin typeface="Century Gothic"/>
                        </a:rPr>
                        <a:t>  Chicken or Quorn with Diced Seasoned Potatoes &amp; Sweetcorn Salsa</a:t>
                      </a:r>
                      <a:endParaRPr lang="en-GB" sz="700" b="0" i="0" u="none" strike="noStrike" dirty="0">
                        <a:solidFill>
                          <a:srgbClr val="000000"/>
                        </a:solidFill>
                        <a:effectLst/>
                        <a:latin typeface="Century Gothic" panose="020B0502020202020204" pitchFamily="34" charset="0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Meatballs in Tomato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Sauce with Rice</a:t>
                      </a: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 marL="137160" marR="137160" marT="137160" marB="137160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35547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Mexican Fajitas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highlight>
                          <a:srgbClr val="00FF00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Creamy Chickpea and Coconut Curry with Rice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Cheese and Broccoli Pasta with Garlic 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Mexican Bean Roll with Chips 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85539570"/>
                  </a:ext>
                </a:extLst>
              </a:tr>
              <a:tr h="23885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347624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Blackberry and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Melting Moment Biscuit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Platter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Carrot and Courgette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Chocolate Orange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6" name="Table 107">
            <a:extLst>
              <a:ext uri="{FF2B5EF4-FFF2-40B4-BE49-F238E27FC236}">
                <a16:creationId xmlns:a16="http://schemas.microsoft.com/office/drawing/2014/main" id="{F5B34B11-FC8E-0D85-0144-70A11184FB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2506309"/>
              </p:ext>
            </p:extLst>
          </p:nvPr>
        </p:nvGraphicFramePr>
        <p:xfrm>
          <a:off x="2482601" y="2183109"/>
          <a:ext cx="7130644" cy="160377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14430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66522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42101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Classic Cheese and Tomato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Or Rainbow Pizza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With Potato Wedges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Chicken Pasta Bake with Garlic Bread</a:t>
                      </a: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Halal Chicken Sausage and Mash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Chicken Tikka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Masala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Fishfingers with Chips &amp; Tomato Sauce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521452">
                <a:tc vMerge="1">
                  <a:txBody>
                    <a:bodyPr/>
                    <a:lstStyle/>
                    <a:p>
                      <a:pPr algn="ctr"/>
                      <a:endParaRPr lang="en-GB" sz="750" dirty="0"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Chinese Vegetable Curry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Vegan Sausage and Mash 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Mild Mexican Chilli</a:t>
                      </a:r>
                    </a:p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Cheese and Tomato Quiche with Chips &amp; Tomato Sauce</a:t>
                      </a:r>
                    </a:p>
                    <a:p>
                      <a:pPr algn="ctr"/>
                      <a:endParaRPr lang="en-GB" sz="700" b="0" dirty="0">
                        <a:solidFill>
                          <a:schemeClr val="tx1"/>
                        </a:solidFill>
                        <a:highlight>
                          <a:srgbClr val="FFD3CC"/>
                        </a:highlight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74092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4210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Marble Sponge Cake with Custard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Jelly with Mandarins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Medley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Peach Cake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Oaty Cookie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graphicFrame>
        <p:nvGraphicFramePr>
          <p:cNvPr id="7" name="Table 107">
            <a:extLst>
              <a:ext uri="{FF2B5EF4-FFF2-40B4-BE49-F238E27FC236}">
                <a16:creationId xmlns:a16="http://schemas.microsoft.com/office/drawing/2014/main" id="{72A7DF8A-7116-3287-8161-3A45882DD0B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09586498"/>
              </p:ext>
            </p:extLst>
          </p:nvPr>
        </p:nvGraphicFramePr>
        <p:xfrm>
          <a:off x="2485639" y="3766790"/>
          <a:ext cx="7130644" cy="1613309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6129">
                  <a:extLst>
                    <a:ext uri="{9D8B030D-6E8A-4147-A177-3AD203B41FA5}">
                      <a16:colId xmlns:a16="http://schemas.microsoft.com/office/drawing/2014/main" val="141170056"/>
                    </a:ext>
                  </a:extLst>
                </a:gridCol>
                <a:gridCol w="1456624">
                  <a:extLst>
                    <a:ext uri="{9D8B030D-6E8A-4147-A177-3AD203B41FA5}">
                      <a16:colId xmlns:a16="http://schemas.microsoft.com/office/drawing/2014/main" val="184896271"/>
                    </a:ext>
                  </a:extLst>
                </a:gridCol>
                <a:gridCol w="1324328">
                  <a:extLst>
                    <a:ext uri="{9D8B030D-6E8A-4147-A177-3AD203B41FA5}">
                      <a16:colId xmlns:a16="http://schemas.microsoft.com/office/drawing/2014/main" val="3716586628"/>
                    </a:ext>
                  </a:extLst>
                </a:gridCol>
                <a:gridCol w="1497434">
                  <a:extLst>
                    <a:ext uri="{9D8B030D-6E8A-4147-A177-3AD203B41FA5}">
                      <a16:colId xmlns:a16="http://schemas.microsoft.com/office/drawing/2014/main" val="3229335858"/>
                    </a:ext>
                  </a:extLst>
                </a:gridCol>
                <a:gridCol w="1426129">
                  <a:extLst>
                    <a:ext uri="{9D8B030D-6E8A-4147-A177-3AD203B41FA5}">
                      <a16:colId xmlns:a16="http://schemas.microsoft.com/office/drawing/2014/main" val="2848023262"/>
                    </a:ext>
                  </a:extLst>
                </a:gridCol>
              </a:tblGrid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Macaroni Cheese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GB" sz="700" b="1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Mild Caribbean Chicken with Rice and Peas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NEW 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Caribbean Butterbean Stew with Rice and Peas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i="0" u="none" strike="noStrike" dirty="0">
                          <a:solidFill>
                            <a:srgbClr val="000000"/>
                          </a:solidFill>
                          <a:effectLst/>
                          <a:latin typeface="Century Gothic" panose="020B0502020202020204" pitchFamily="34" charset="0"/>
                        </a:rPr>
                        <a:t>Roast Chicken with Stuffing, Roast Potatoes and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Spaghetti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Bolognaise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Breaded Fish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213766"/>
                  </a:ext>
                </a:extLst>
              </a:tr>
              <a:tr h="492789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Plant Balls in Tomato Sauce with Rice</a:t>
                      </a: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Cottage Pie </a:t>
                      </a:r>
                    </a:p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with Gravy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 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Hot Pot Baked Bean Casserole with Rice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Cheese and Pepper Omelette with Chips </a:t>
                      </a:r>
                      <a:r>
                        <a:rPr lang="en-GB" sz="700" b="0" dirty="0">
                          <a:solidFill>
                            <a:schemeClr val="tx1"/>
                          </a:solidFill>
                          <a:latin typeface="Century Gothic" panose="020B0502020202020204" pitchFamily="34" charset="0"/>
                        </a:rPr>
                        <a:t>&amp; Tomato Sauce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/>
                        <a:ea typeface="+mn-ea"/>
                        <a:cs typeface="+mn-cs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61629507"/>
                  </a:ext>
                </a:extLst>
              </a:tr>
              <a:tr h="16426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Vegetables of the Day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2196175"/>
                  </a:ext>
                </a:extLst>
              </a:tr>
              <a:tr h="429611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Chocolate and Beetroot Brownie</a:t>
                      </a:r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Sticky Toffee Apple Crumble with Custard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 panose="020B0502020202020204" pitchFamily="34" charset="0"/>
                          <a:ea typeface="+mn-ea"/>
                          <a:cs typeface="+mn-cs"/>
                        </a:rPr>
                        <a:t>Fruit Salad</a:t>
                      </a: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700" b="1" dirty="0">
                          <a:latin typeface="Century Gothic" panose="020B0502020202020204" pitchFamily="34" charset="0"/>
                        </a:rPr>
                        <a:t>NEW</a:t>
                      </a:r>
                      <a:r>
                        <a:rPr lang="en-GB" sz="700" b="0" dirty="0">
                          <a:latin typeface="Century Gothic" panose="020B0502020202020204" pitchFamily="34" charset="0"/>
                        </a:rPr>
                        <a:t> Savoury Cheese Scone</a:t>
                      </a: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GB" sz="7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entury Gothic"/>
                          <a:ea typeface="+mn-ea"/>
                          <a:cs typeface="+mn-cs"/>
                        </a:rPr>
                        <a:t>Vanilla Shortbread</a:t>
                      </a:r>
                      <a:endParaRPr kumimoji="0" lang="en-GB" sz="700" b="0" i="0" u="none" strike="noStrike" kern="1200" cap="none" spc="0" normalizeH="0" baseline="0" noProof="0" dirty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entury Gothic" panose="020B0502020202020204" pitchFamily="34" charset="0"/>
                        <a:ea typeface="+mn-ea"/>
                        <a:cs typeface="+mn-cs"/>
                      </a:endParaRPr>
                    </a:p>
                    <a:p>
                      <a:pPr algn="ctr"/>
                      <a:endParaRPr lang="en-GB" sz="700" b="0" dirty="0">
                        <a:latin typeface="Century Gothic" panose="020B0502020202020204" pitchFamily="34" charset="0"/>
                      </a:endParaRPr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1348895"/>
                  </a:ext>
                </a:extLst>
              </a:tr>
            </a:tbl>
          </a:graphicData>
        </a:graphic>
      </p:graphicFrame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id="{E80F6D21-4CFF-E90D-41CC-FD93E4EFDC94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2999" y="619693"/>
            <a:ext cx="147249" cy="152424"/>
          </a:xfrm>
          <a:prstGeom prst="rect">
            <a:avLst/>
          </a:prstGeom>
        </p:spPr>
      </p:pic>
      <p:pic>
        <p:nvPicPr>
          <p:cNvPr id="9" name="Picture 8" descr="A close up of a logo&#10;&#10;Description automatically generated">
            <a:extLst>
              <a:ext uri="{FF2B5EF4-FFF2-40B4-BE49-F238E27FC236}">
                <a16:creationId xmlns:a16="http://schemas.microsoft.com/office/drawing/2014/main" id="{779CF536-9206-0839-1C33-6D1051DCC93D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2636" y="2230127"/>
            <a:ext cx="147249" cy="152424"/>
          </a:xfrm>
          <a:prstGeom prst="rect">
            <a:avLst/>
          </a:prstGeom>
        </p:spPr>
      </p:pic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F6DA125-B443-D656-86C2-975E2121E4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4508" y="3833901"/>
            <a:ext cx="147249" cy="152424"/>
          </a:xfrm>
          <a:prstGeom prst="rect">
            <a:avLst/>
          </a:prstGeom>
        </p:spPr>
      </p:pic>
      <p:grpSp>
        <p:nvGrpSpPr>
          <p:cNvPr id="19" name="Group 18">
            <a:extLst>
              <a:ext uri="{FF2B5EF4-FFF2-40B4-BE49-F238E27FC236}">
                <a16:creationId xmlns:a16="http://schemas.microsoft.com/office/drawing/2014/main" id="{AD71772F-A117-A7BE-E328-3174DBAB46AB}"/>
              </a:ext>
            </a:extLst>
          </p:cNvPr>
          <p:cNvGrpSpPr/>
          <p:nvPr/>
        </p:nvGrpSpPr>
        <p:grpSpPr>
          <a:xfrm>
            <a:off x="1620742" y="5443769"/>
            <a:ext cx="3229006" cy="220668"/>
            <a:chOff x="1620742" y="5443769"/>
            <a:chExt cx="3479545" cy="220668"/>
          </a:xfrm>
        </p:grpSpPr>
        <p:pic>
          <p:nvPicPr>
            <p:cNvPr id="4" name="Picture 3" descr="A close up of a logo&#10;&#10;Description automatically generated">
              <a:extLst>
                <a:ext uri="{FF2B5EF4-FFF2-40B4-BE49-F238E27FC236}">
                  <a16:creationId xmlns:a16="http://schemas.microsoft.com/office/drawing/2014/main" id="{A5CF1218-55D9-3AE0-0D51-CC7B556288B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20742" y="5450229"/>
              <a:ext cx="200695" cy="207749"/>
            </a:xfrm>
            <a:prstGeom prst="rect">
              <a:avLst/>
            </a:prstGeom>
          </p:spPr>
        </p:pic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130315D2-4F82-7958-27F8-FDC7B208AD9E}"/>
                </a:ext>
              </a:extLst>
            </p:cNvPr>
            <p:cNvSpPr txBox="1"/>
            <p:nvPr/>
          </p:nvSpPr>
          <p:spPr>
            <a:xfrm>
              <a:off x="1730657" y="5445198"/>
              <a:ext cx="1319559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Added Plant Power</a:t>
              </a:r>
            </a:p>
          </p:txBody>
        </p: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6B1D324C-AD88-0F80-318B-2DB0121C89E3}"/>
                </a:ext>
              </a:extLst>
            </p:cNvPr>
            <p:cNvSpPr txBox="1"/>
            <p:nvPr/>
          </p:nvSpPr>
          <p:spPr>
            <a:xfrm>
              <a:off x="4372163" y="5446381"/>
              <a:ext cx="72812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Vegan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B66C7567-5A14-BE17-320A-9578DA796B92}"/>
                </a:ext>
              </a:extLst>
            </p:cNvPr>
            <p:cNvSpPr txBox="1"/>
            <p:nvPr/>
          </p:nvSpPr>
          <p:spPr>
            <a:xfrm>
              <a:off x="3182242" y="5446381"/>
              <a:ext cx="857144" cy="2154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GB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entury Gothic" panose="020B0502020202020204" pitchFamily="34" charset="0"/>
                  <a:ea typeface="+mn-ea"/>
                  <a:cs typeface="+mn-cs"/>
                </a:rPr>
                <a:t>Wholemeal</a:t>
              </a:r>
            </a:p>
          </p:txBody>
        </p:sp>
        <p:pic>
          <p:nvPicPr>
            <p:cNvPr id="14" name="Picture 13" descr="A close up of a logo&#10;&#10;Description automatically generated">
              <a:extLst>
                <a:ext uri="{FF2B5EF4-FFF2-40B4-BE49-F238E27FC236}">
                  <a16:creationId xmlns:a16="http://schemas.microsoft.com/office/drawing/2014/main" id="{4E6E4C9D-FF8F-65F6-E757-43FFA012BBB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0800000" flipV="1">
              <a:off x="3040650" y="5443769"/>
              <a:ext cx="222377" cy="220668"/>
            </a:xfrm>
            <a:prstGeom prst="rect">
              <a:avLst/>
            </a:prstGeom>
          </p:spPr>
        </p:pic>
        <p:pic>
          <p:nvPicPr>
            <p:cNvPr id="16" name="Picture 15" descr="A picture containing object&#10;&#10;Description automatically generated">
              <a:extLst>
                <a:ext uri="{FF2B5EF4-FFF2-40B4-BE49-F238E27FC236}">
                  <a16:creationId xmlns:a16="http://schemas.microsoft.com/office/drawing/2014/main" id="{32747DC6-7421-7CF2-D7D3-67D61E56D06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2972" y="5495882"/>
              <a:ext cx="202846" cy="116442"/>
            </a:xfrm>
            <a:prstGeom prst="rect">
              <a:avLst/>
            </a:prstGeom>
          </p:spPr>
        </p:pic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BD3B151F-19B4-714E-1362-986D1FB58A94}"/>
              </a:ext>
            </a:extLst>
          </p:cNvPr>
          <p:cNvSpPr txBox="1"/>
          <p:nvPr/>
        </p:nvSpPr>
        <p:spPr>
          <a:xfrm>
            <a:off x="281885" y="5747319"/>
            <a:ext cx="637127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Available  Daily: </a:t>
            </a:r>
            <a:r>
              <a:rPr lang="en-GB" sz="800" dirty="0">
                <a:solidFill>
                  <a:prstClr val="black"/>
                </a:solidFill>
                <a:latin typeface="Century Gothic" panose="020B0502020202020204" pitchFamily="34" charset="0"/>
              </a:rPr>
              <a:t>Fresh Bread – Salad Selection – Fresh Fruit and Yoghurt</a:t>
            </a:r>
            <a:endParaRPr kumimoji="0" lang="en-GB" sz="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B456B97B-B930-EE76-D5AF-2ADAA8E8965E}"/>
              </a:ext>
            </a:extLst>
          </p:cNvPr>
          <p:cNvSpPr txBox="1"/>
          <p:nvPr/>
        </p:nvSpPr>
        <p:spPr>
          <a:xfrm>
            <a:off x="261256" y="35675"/>
            <a:ext cx="128046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00" b="1" dirty="0">
                <a:solidFill>
                  <a:schemeClr val="bg1"/>
                </a:solidFill>
                <a:latin typeface="Century Gothic" panose="020B0502020202020204" pitchFamily="34" charset="0"/>
              </a:rPr>
              <a:t>Central Autumn Winter Menu 2024 2025</a:t>
            </a:r>
          </a:p>
        </p:txBody>
      </p:sp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6F7BCB46-7A75-6F20-CE79-80DE61FC712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090663" y="5144425"/>
            <a:ext cx="164473" cy="163209"/>
          </a:xfrm>
          <a:prstGeom prst="rect">
            <a:avLst/>
          </a:prstGeom>
        </p:spPr>
      </p:pic>
      <p:pic>
        <p:nvPicPr>
          <p:cNvPr id="23" name="Picture 22" descr="A close up of a logo&#10;&#10;Description automatically generated">
            <a:extLst>
              <a:ext uri="{FF2B5EF4-FFF2-40B4-BE49-F238E27FC236}">
                <a16:creationId xmlns:a16="http://schemas.microsoft.com/office/drawing/2014/main" id="{0A0BCA4F-5C96-436C-A819-20008FA1912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374677" y="3468586"/>
            <a:ext cx="164473" cy="163209"/>
          </a:xfrm>
          <a:prstGeom prst="rect">
            <a:avLst/>
          </a:prstGeom>
        </p:spPr>
      </p:pic>
      <p:pic>
        <p:nvPicPr>
          <p:cNvPr id="24" name="Picture 23" descr="A close up of a logo&#10;&#10;Description automatically generated">
            <a:extLst>
              <a:ext uri="{FF2B5EF4-FFF2-40B4-BE49-F238E27FC236}">
                <a16:creationId xmlns:a16="http://schemas.microsoft.com/office/drawing/2014/main" id="{30DE88C8-978C-FB05-85BA-2F79B127253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715737" y="1855636"/>
            <a:ext cx="164473" cy="163209"/>
          </a:xfrm>
          <a:prstGeom prst="rect">
            <a:avLst/>
          </a:prstGeom>
        </p:spPr>
      </p:pic>
      <p:pic>
        <p:nvPicPr>
          <p:cNvPr id="25" name="Picture 24" descr="A picture containing object&#10;&#10;Description automatically generated">
            <a:extLst>
              <a:ext uri="{FF2B5EF4-FFF2-40B4-BE49-F238E27FC236}">
                <a16:creationId xmlns:a16="http://schemas.microsoft.com/office/drawing/2014/main" id="{E762EBB2-0991-49BB-08E1-D499BFFA1F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95128" y="655675"/>
            <a:ext cx="202846" cy="116442"/>
          </a:xfrm>
          <a:prstGeom prst="rect">
            <a:avLst/>
          </a:prstGeom>
        </p:spPr>
      </p:pic>
      <p:pic>
        <p:nvPicPr>
          <p:cNvPr id="26" name="Picture 25" descr="A picture containing object&#10;&#10;Description automatically generated">
            <a:extLst>
              <a:ext uri="{FF2B5EF4-FFF2-40B4-BE49-F238E27FC236}">
                <a16:creationId xmlns:a16="http://schemas.microsoft.com/office/drawing/2014/main" id="{9794881F-24F0-4AAB-9514-A3C244D960B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9162" y="1333342"/>
            <a:ext cx="202846" cy="116442"/>
          </a:xfrm>
          <a:prstGeom prst="rect">
            <a:avLst/>
          </a:prstGeom>
        </p:spPr>
      </p:pic>
      <p:pic>
        <p:nvPicPr>
          <p:cNvPr id="27" name="Picture 26" descr="A picture containing object&#10;&#10;Description automatically generated">
            <a:extLst>
              <a:ext uri="{FF2B5EF4-FFF2-40B4-BE49-F238E27FC236}">
                <a16:creationId xmlns:a16="http://schemas.microsoft.com/office/drawing/2014/main" id="{F54FE95A-EF59-399D-BCE6-4412864FB1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5302" y="1875939"/>
            <a:ext cx="202846" cy="116442"/>
          </a:xfrm>
          <a:prstGeom prst="rect">
            <a:avLst/>
          </a:prstGeom>
        </p:spPr>
      </p:pic>
      <p:pic>
        <p:nvPicPr>
          <p:cNvPr id="28" name="Picture 27" descr="A picture containing object&#10;&#10;Description automatically generated">
            <a:extLst>
              <a:ext uri="{FF2B5EF4-FFF2-40B4-BE49-F238E27FC236}">
                <a16:creationId xmlns:a16="http://schemas.microsoft.com/office/drawing/2014/main" id="{BFE1C230-B243-E9A9-868C-D822C4A4D7F4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22714" y="1939537"/>
            <a:ext cx="202846" cy="116442"/>
          </a:xfrm>
          <a:prstGeom prst="rect">
            <a:avLst/>
          </a:prstGeom>
        </p:spPr>
      </p:pic>
      <p:pic>
        <p:nvPicPr>
          <p:cNvPr id="29" name="Picture 28" descr="A picture containing object&#10;&#10;Description automatically generated">
            <a:extLst>
              <a:ext uri="{FF2B5EF4-FFF2-40B4-BE49-F238E27FC236}">
                <a16:creationId xmlns:a16="http://schemas.microsoft.com/office/drawing/2014/main" id="{07C7885E-2CBC-1F54-8BA3-D8977F56039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05908" y="1286896"/>
            <a:ext cx="202846" cy="116442"/>
          </a:xfrm>
          <a:prstGeom prst="rect">
            <a:avLst/>
          </a:prstGeom>
        </p:spPr>
      </p:pic>
      <p:pic>
        <p:nvPicPr>
          <p:cNvPr id="30" name="Picture 29" descr="A picture containing object&#10;&#10;Description automatically generated">
            <a:extLst>
              <a:ext uri="{FF2B5EF4-FFF2-40B4-BE49-F238E27FC236}">
                <a16:creationId xmlns:a16="http://schemas.microsoft.com/office/drawing/2014/main" id="{116665EB-71C4-34B6-8169-96B86DCFE21E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1131535"/>
            <a:ext cx="202846" cy="116442"/>
          </a:xfrm>
          <a:prstGeom prst="rect">
            <a:avLst/>
          </a:prstGeom>
        </p:spPr>
      </p:pic>
      <p:pic>
        <p:nvPicPr>
          <p:cNvPr id="31" name="Picture 30" descr="A picture containing object&#10;&#10;Description automatically generated">
            <a:extLst>
              <a:ext uri="{FF2B5EF4-FFF2-40B4-BE49-F238E27FC236}">
                <a16:creationId xmlns:a16="http://schemas.microsoft.com/office/drawing/2014/main" id="{6AD52965-06A7-0410-3813-B944AA8567E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2966" y="3463381"/>
            <a:ext cx="202846" cy="116442"/>
          </a:xfrm>
          <a:prstGeom prst="rect">
            <a:avLst/>
          </a:prstGeom>
        </p:spPr>
      </p:pic>
      <p:pic>
        <p:nvPicPr>
          <p:cNvPr id="32" name="Picture 31" descr="A picture containing object&#10;&#10;Description automatically generated">
            <a:extLst>
              <a:ext uri="{FF2B5EF4-FFF2-40B4-BE49-F238E27FC236}">
                <a16:creationId xmlns:a16="http://schemas.microsoft.com/office/drawing/2014/main" id="{0EBC90E8-F461-BF2E-E8B0-24BB0AAEFD4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92336" y="3483005"/>
            <a:ext cx="202846" cy="116442"/>
          </a:xfrm>
          <a:prstGeom prst="rect">
            <a:avLst/>
          </a:prstGeom>
        </p:spPr>
      </p:pic>
      <p:pic>
        <p:nvPicPr>
          <p:cNvPr id="33" name="Picture 32" descr="A picture containing object&#10;&#10;Description automatically generated">
            <a:extLst>
              <a:ext uri="{FF2B5EF4-FFF2-40B4-BE49-F238E27FC236}">
                <a16:creationId xmlns:a16="http://schemas.microsoft.com/office/drawing/2014/main" id="{CF88126D-4908-5043-3BD1-CB85B2D9ECB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2465" y="3515353"/>
            <a:ext cx="202846" cy="116442"/>
          </a:xfrm>
          <a:prstGeom prst="rect">
            <a:avLst/>
          </a:prstGeom>
        </p:spPr>
      </p:pic>
      <p:pic>
        <p:nvPicPr>
          <p:cNvPr id="34" name="Picture 33" descr="A picture containing object&#10;&#10;Description automatically generated">
            <a:extLst>
              <a:ext uri="{FF2B5EF4-FFF2-40B4-BE49-F238E27FC236}">
                <a16:creationId xmlns:a16="http://schemas.microsoft.com/office/drawing/2014/main" id="{58F4EB2B-0FC9-FE63-E671-7B0B80B4A63B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37344" y="2904719"/>
            <a:ext cx="202846" cy="116442"/>
          </a:xfrm>
          <a:prstGeom prst="rect">
            <a:avLst/>
          </a:prstGeom>
        </p:spPr>
      </p:pic>
      <p:pic>
        <p:nvPicPr>
          <p:cNvPr id="35" name="Picture 34" descr="A picture containing object&#10;&#10;Description automatically generated">
            <a:extLst>
              <a:ext uri="{FF2B5EF4-FFF2-40B4-BE49-F238E27FC236}">
                <a16:creationId xmlns:a16="http://schemas.microsoft.com/office/drawing/2014/main" id="{8077CF01-7C6C-F355-C67A-9D0EF63FF1A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2921409"/>
            <a:ext cx="202846" cy="116442"/>
          </a:xfrm>
          <a:prstGeom prst="rect">
            <a:avLst/>
          </a:prstGeom>
        </p:spPr>
      </p:pic>
      <p:pic>
        <p:nvPicPr>
          <p:cNvPr id="36" name="Picture 35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96D60-FE8B-D8F1-0993-84277405046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31343" y="2897501"/>
            <a:ext cx="202846" cy="116442"/>
          </a:xfrm>
          <a:prstGeom prst="rect">
            <a:avLst/>
          </a:prstGeom>
        </p:spPr>
      </p:pic>
      <p:pic>
        <p:nvPicPr>
          <p:cNvPr id="37" name="Picture 36" descr="A picture containing object&#10;&#10;Description automatically generated">
            <a:extLst>
              <a:ext uri="{FF2B5EF4-FFF2-40B4-BE49-F238E27FC236}">
                <a16:creationId xmlns:a16="http://schemas.microsoft.com/office/drawing/2014/main" id="{203653CB-B137-1450-DDAD-D279B9A3E4A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997" y="4522590"/>
            <a:ext cx="202846" cy="116442"/>
          </a:xfrm>
          <a:prstGeom prst="rect">
            <a:avLst/>
          </a:prstGeom>
        </p:spPr>
      </p:pic>
      <p:pic>
        <p:nvPicPr>
          <p:cNvPr id="38" name="Picture 37" descr="A picture containing object&#10;&#10;Description automatically generated">
            <a:extLst>
              <a:ext uri="{FF2B5EF4-FFF2-40B4-BE49-F238E27FC236}">
                <a16:creationId xmlns:a16="http://schemas.microsoft.com/office/drawing/2014/main" id="{F3DA0F8A-FF39-FAAE-093B-E176C5905947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2152" y="4551420"/>
            <a:ext cx="202846" cy="116442"/>
          </a:xfrm>
          <a:prstGeom prst="rect">
            <a:avLst/>
          </a:prstGeom>
        </p:spPr>
      </p:pic>
      <p:pic>
        <p:nvPicPr>
          <p:cNvPr id="39" name="Picture 38" descr="A picture containing object&#10;&#10;Description automatically generated">
            <a:extLst>
              <a:ext uri="{FF2B5EF4-FFF2-40B4-BE49-F238E27FC236}">
                <a16:creationId xmlns:a16="http://schemas.microsoft.com/office/drawing/2014/main" id="{5B984C2F-558F-4331-7AB2-42385E24975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6917" y="4528889"/>
            <a:ext cx="202846" cy="116442"/>
          </a:xfrm>
          <a:prstGeom prst="rect">
            <a:avLst/>
          </a:prstGeom>
        </p:spPr>
      </p:pic>
      <p:pic>
        <p:nvPicPr>
          <p:cNvPr id="40" name="Picture 39" descr="A picture containing object&#10;&#10;Description automatically generated">
            <a:extLst>
              <a:ext uri="{FF2B5EF4-FFF2-40B4-BE49-F238E27FC236}">
                <a16:creationId xmlns:a16="http://schemas.microsoft.com/office/drawing/2014/main" id="{3AB49890-2516-E50D-955F-891EC948122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6954" y="4546621"/>
            <a:ext cx="202846" cy="116442"/>
          </a:xfrm>
          <a:prstGeom prst="rect">
            <a:avLst/>
          </a:prstGeom>
        </p:spPr>
      </p:pic>
      <p:pic>
        <p:nvPicPr>
          <p:cNvPr id="41" name="Picture 40" descr="A picture containing object&#10;&#10;Description automatically generated">
            <a:extLst>
              <a:ext uri="{FF2B5EF4-FFF2-40B4-BE49-F238E27FC236}">
                <a16:creationId xmlns:a16="http://schemas.microsoft.com/office/drawing/2014/main" id="{D23594BD-AABE-0A1A-1494-0DE01F4DE7AA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7935" y="5126799"/>
            <a:ext cx="202846" cy="116442"/>
          </a:xfrm>
          <a:prstGeom prst="rect">
            <a:avLst/>
          </a:prstGeom>
        </p:spPr>
      </p:pic>
      <p:pic>
        <p:nvPicPr>
          <p:cNvPr id="42" name="Picture 41" descr="A picture containing object&#10;&#10;Description automatically generated">
            <a:extLst>
              <a:ext uri="{FF2B5EF4-FFF2-40B4-BE49-F238E27FC236}">
                <a16:creationId xmlns:a16="http://schemas.microsoft.com/office/drawing/2014/main" id="{E0038DE7-4285-3202-1199-68F478B1787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7" y="5123621"/>
            <a:ext cx="202846" cy="116442"/>
          </a:xfrm>
          <a:prstGeom prst="rect">
            <a:avLst/>
          </a:prstGeom>
        </p:spPr>
      </p:pic>
      <p:pic>
        <p:nvPicPr>
          <p:cNvPr id="43" name="Picture 42" descr="A close up of a logo&#10;&#10;Description automatically generated">
            <a:extLst>
              <a:ext uri="{FF2B5EF4-FFF2-40B4-BE49-F238E27FC236}">
                <a16:creationId xmlns:a16="http://schemas.microsoft.com/office/drawing/2014/main" id="{34F1FE1F-9960-B07A-7812-8A49F797595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9430984" y="2920884"/>
            <a:ext cx="164473" cy="163209"/>
          </a:xfrm>
          <a:prstGeom prst="rect">
            <a:avLst/>
          </a:prstGeom>
        </p:spPr>
      </p:pic>
      <p:pic>
        <p:nvPicPr>
          <p:cNvPr id="44" name="Picture 43" descr="A close up of a logo&#10;&#10;Description automatically generated">
            <a:extLst>
              <a:ext uri="{FF2B5EF4-FFF2-40B4-BE49-F238E27FC236}">
                <a16:creationId xmlns:a16="http://schemas.microsoft.com/office/drawing/2014/main" id="{EE053092-F337-3A70-F91B-00B5E3CA531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41788" y="2859645"/>
            <a:ext cx="164473" cy="163209"/>
          </a:xfrm>
          <a:prstGeom prst="rect">
            <a:avLst/>
          </a:prstGeom>
        </p:spPr>
      </p:pic>
      <p:pic>
        <p:nvPicPr>
          <p:cNvPr id="45" name="Picture 44" descr="A close up of a logo&#10;&#10;Description automatically generated">
            <a:extLst>
              <a:ext uri="{FF2B5EF4-FFF2-40B4-BE49-F238E27FC236}">
                <a16:creationId xmlns:a16="http://schemas.microsoft.com/office/drawing/2014/main" id="{1BDEF050-42B2-D521-7698-79D0C35395BB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95808" y="2223225"/>
            <a:ext cx="164473" cy="163209"/>
          </a:xfrm>
          <a:prstGeom prst="rect">
            <a:avLst/>
          </a:prstGeom>
        </p:spPr>
      </p:pic>
      <p:pic>
        <p:nvPicPr>
          <p:cNvPr id="46" name="Picture 45" descr="A close up of a logo&#10;&#10;Description automatically generated">
            <a:extLst>
              <a:ext uri="{FF2B5EF4-FFF2-40B4-BE49-F238E27FC236}">
                <a16:creationId xmlns:a16="http://schemas.microsoft.com/office/drawing/2014/main" id="{8BB57640-5CA9-3F39-A09F-780166308C6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4841444" y="2874117"/>
            <a:ext cx="164473" cy="163209"/>
          </a:xfrm>
          <a:prstGeom prst="rect">
            <a:avLst/>
          </a:prstGeom>
        </p:spPr>
      </p:pic>
      <p:pic>
        <p:nvPicPr>
          <p:cNvPr id="47" name="Picture 46" descr="A close up of a logo&#10;&#10;Description automatically generated">
            <a:extLst>
              <a:ext uri="{FF2B5EF4-FFF2-40B4-BE49-F238E27FC236}">
                <a16:creationId xmlns:a16="http://schemas.microsoft.com/office/drawing/2014/main" id="{871CFE70-EFC6-AA46-6913-693580DFD0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5140041" y="1387156"/>
            <a:ext cx="164473" cy="163209"/>
          </a:xfrm>
          <a:prstGeom prst="rect">
            <a:avLst/>
          </a:prstGeom>
        </p:spPr>
      </p:pic>
      <p:pic>
        <p:nvPicPr>
          <p:cNvPr id="48" name="Picture 47" descr="A close up of a logo&#10;&#10;Description automatically generated">
            <a:extLst>
              <a:ext uri="{FF2B5EF4-FFF2-40B4-BE49-F238E27FC236}">
                <a16:creationId xmlns:a16="http://schemas.microsoft.com/office/drawing/2014/main" id="{41457368-5F42-C127-C316-70CBC37C8D96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451196" y="4499206"/>
            <a:ext cx="164473" cy="163209"/>
          </a:xfrm>
          <a:prstGeom prst="rect">
            <a:avLst/>
          </a:prstGeom>
        </p:spPr>
      </p:pic>
      <p:pic>
        <p:nvPicPr>
          <p:cNvPr id="49" name="Picture 48" descr="A close up of a logo&#10;&#10;Description automatically generated">
            <a:extLst>
              <a:ext uri="{FF2B5EF4-FFF2-40B4-BE49-F238E27FC236}">
                <a16:creationId xmlns:a16="http://schemas.microsoft.com/office/drawing/2014/main" id="{2C6624D0-25EA-4902-185F-72A9EB98984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767073" y="4514769"/>
            <a:ext cx="164473" cy="163209"/>
          </a:xfrm>
          <a:prstGeom prst="rect">
            <a:avLst/>
          </a:prstGeom>
        </p:spPr>
      </p:pic>
      <p:pic>
        <p:nvPicPr>
          <p:cNvPr id="50" name="Picture 49" descr="A close up of a logo&#10;&#10;Description automatically generated">
            <a:extLst>
              <a:ext uri="{FF2B5EF4-FFF2-40B4-BE49-F238E27FC236}">
                <a16:creationId xmlns:a16="http://schemas.microsoft.com/office/drawing/2014/main" id="{7A91014B-194E-D432-2C35-2348E50F70C1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665577"/>
            <a:ext cx="164473" cy="163209"/>
          </a:xfrm>
          <a:prstGeom prst="rect">
            <a:avLst/>
          </a:prstGeom>
        </p:spPr>
      </p:pic>
      <p:pic>
        <p:nvPicPr>
          <p:cNvPr id="52" name="Picture 51" descr="A close up of a logo&#10;&#10;Description automatically generated">
            <a:extLst>
              <a:ext uri="{FF2B5EF4-FFF2-40B4-BE49-F238E27FC236}">
                <a16:creationId xmlns:a16="http://schemas.microsoft.com/office/drawing/2014/main" id="{38FBDE11-15E4-A4DA-D842-6592CEA7DA8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88189" y="1305550"/>
            <a:ext cx="164473" cy="163209"/>
          </a:xfrm>
          <a:prstGeom prst="rect">
            <a:avLst/>
          </a:prstGeom>
        </p:spPr>
      </p:pic>
      <p:pic>
        <p:nvPicPr>
          <p:cNvPr id="53" name="Picture 52" descr="A close up of a logo&#10;&#10;Description automatically generated">
            <a:extLst>
              <a:ext uri="{FF2B5EF4-FFF2-40B4-BE49-F238E27FC236}">
                <a16:creationId xmlns:a16="http://schemas.microsoft.com/office/drawing/2014/main" id="{478F62C0-16C1-9D23-032B-46DFD779A41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7913571" y="681421"/>
            <a:ext cx="164473" cy="163209"/>
          </a:xfrm>
          <a:prstGeom prst="rect">
            <a:avLst/>
          </a:prstGeom>
        </p:spPr>
      </p:pic>
      <p:pic>
        <p:nvPicPr>
          <p:cNvPr id="54" name="Picture 53" descr="A picture containing object&#10;&#10;Description automatically generated">
            <a:extLst>
              <a:ext uri="{FF2B5EF4-FFF2-40B4-BE49-F238E27FC236}">
                <a16:creationId xmlns:a16="http://schemas.microsoft.com/office/drawing/2014/main" id="{0C6C7674-F8DD-E838-E258-74657A0EC3F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3752" y="1418572"/>
            <a:ext cx="202846" cy="116442"/>
          </a:xfrm>
          <a:prstGeom prst="rect">
            <a:avLst/>
          </a:prstGeom>
        </p:spPr>
      </p:pic>
      <p:pic>
        <p:nvPicPr>
          <p:cNvPr id="15" name="Picture 14" descr="A black background with orange letters&#10;&#10;Description automatically generated">
            <a:extLst>
              <a:ext uri="{FF2B5EF4-FFF2-40B4-BE49-F238E27FC236}">
                <a16:creationId xmlns:a16="http://schemas.microsoft.com/office/drawing/2014/main" id="{565A5F82-D005-95ED-20AF-B68301CEC1A5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1017" y="516645"/>
            <a:ext cx="628558" cy="237874"/>
          </a:xfrm>
          <a:prstGeom prst="rect">
            <a:avLst/>
          </a:prstGeom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333EA0F4-0845-5140-0259-B17D2D611FF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384395" y="3676976"/>
            <a:ext cx="488990" cy="330976"/>
          </a:xfrm>
          <a:prstGeom prst="rect">
            <a:avLst/>
          </a:prstGeom>
        </p:spPr>
      </p:pic>
      <p:pic>
        <p:nvPicPr>
          <p:cNvPr id="12" name="Picture 11" descr="A close up of a logo&#10;&#10;Description automatically generated">
            <a:extLst>
              <a:ext uri="{FF2B5EF4-FFF2-40B4-BE49-F238E27FC236}">
                <a16:creationId xmlns:a16="http://schemas.microsoft.com/office/drawing/2014/main" id="{F5749ECF-D36A-C254-F317-72DE9BC787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 flipV="1">
            <a:off x="3652009" y="2342828"/>
            <a:ext cx="164473" cy="163209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04D8EF60-2ACC-4B29-F949-726D41B3A9E8}"/>
              </a:ext>
            </a:extLst>
          </p:cNvPr>
          <p:cNvSpPr txBox="1"/>
          <p:nvPr/>
        </p:nvSpPr>
        <p:spPr>
          <a:xfrm>
            <a:off x="508000" y="895237"/>
            <a:ext cx="774571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04.11.2024</a:t>
            </a:r>
          </a:p>
          <a:p>
            <a:r>
              <a:rPr lang="en-GB" sz="1000" dirty="0"/>
              <a:t>25.11.2024</a:t>
            </a:r>
          </a:p>
          <a:p>
            <a:r>
              <a:rPr lang="en-GB" sz="1000" dirty="0"/>
              <a:t>16.12.2024</a:t>
            </a:r>
          </a:p>
          <a:p>
            <a:r>
              <a:rPr lang="en-GB" sz="1000" dirty="0"/>
              <a:t>20.01.2025</a:t>
            </a:r>
          </a:p>
          <a:p>
            <a:r>
              <a:rPr lang="en-GB" sz="1000" dirty="0"/>
              <a:t>10.02.2025</a:t>
            </a:r>
          </a:p>
          <a:p>
            <a:r>
              <a:rPr lang="en-GB" sz="1000" dirty="0"/>
              <a:t>10.03.2025</a:t>
            </a:r>
          </a:p>
          <a:p>
            <a:r>
              <a:rPr lang="en-GB" sz="1000" dirty="0"/>
              <a:t>31.03.2025</a:t>
            </a:r>
          </a:p>
          <a:p>
            <a:endParaRPr lang="en-GB" sz="1000" dirty="0"/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402B199D-6FC9-5683-36D7-B027FD131148}"/>
              </a:ext>
            </a:extLst>
          </p:cNvPr>
          <p:cNvSpPr txBox="1"/>
          <p:nvPr/>
        </p:nvSpPr>
        <p:spPr>
          <a:xfrm>
            <a:off x="508000" y="2462244"/>
            <a:ext cx="77457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11.11.2024</a:t>
            </a:r>
          </a:p>
          <a:p>
            <a:r>
              <a:rPr lang="en-GB" sz="1000" dirty="0"/>
              <a:t>02.12.2024</a:t>
            </a:r>
          </a:p>
          <a:p>
            <a:r>
              <a:rPr lang="en-GB" sz="1000" dirty="0"/>
              <a:t>06.01.2025</a:t>
            </a:r>
          </a:p>
          <a:p>
            <a:r>
              <a:rPr lang="en-GB" sz="1000" dirty="0"/>
              <a:t>27.01.2025</a:t>
            </a:r>
          </a:p>
          <a:p>
            <a:r>
              <a:rPr lang="en-GB" sz="1000" dirty="0"/>
              <a:t>24.02.2025</a:t>
            </a:r>
          </a:p>
          <a:p>
            <a:r>
              <a:rPr lang="en-GB" sz="1000" dirty="0"/>
              <a:t>17.03.2025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56805037-EEB4-D4DE-8CC7-5428F7C04CA0}"/>
              </a:ext>
            </a:extLst>
          </p:cNvPr>
          <p:cNvSpPr txBox="1"/>
          <p:nvPr/>
        </p:nvSpPr>
        <p:spPr>
          <a:xfrm>
            <a:off x="508000" y="4217367"/>
            <a:ext cx="806631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000" dirty="0"/>
              <a:t>18.11.2024</a:t>
            </a:r>
          </a:p>
          <a:p>
            <a:r>
              <a:rPr lang="en-GB" sz="1000" dirty="0"/>
              <a:t>09.12.2024</a:t>
            </a:r>
          </a:p>
          <a:p>
            <a:r>
              <a:rPr lang="en-GB" sz="1000" dirty="0"/>
              <a:t>13.01.2025</a:t>
            </a:r>
          </a:p>
          <a:p>
            <a:r>
              <a:rPr lang="en-GB" sz="1000" dirty="0"/>
              <a:t>03.02.2025</a:t>
            </a:r>
          </a:p>
          <a:p>
            <a:r>
              <a:rPr lang="en-GB" sz="1000" dirty="0"/>
              <a:t>03..03.2025</a:t>
            </a:r>
          </a:p>
          <a:p>
            <a:r>
              <a:rPr lang="en-GB" sz="1000" dirty="0"/>
              <a:t>24.03.2025</a:t>
            </a:r>
          </a:p>
        </p:txBody>
      </p:sp>
    </p:spTree>
    <p:extLst>
      <p:ext uri="{BB962C8B-B14F-4D97-AF65-F5344CB8AC3E}">
        <p14:creationId xmlns:p14="http://schemas.microsoft.com/office/powerpoint/2010/main" val="32663042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5E5537FE4892943BA70BF289A11577F" ma:contentTypeVersion="18" ma:contentTypeDescription="Create a new document." ma:contentTypeScope="" ma:versionID="4cc3ab85f6925796b65d55ea404617a1">
  <xsd:schema xmlns:xsd="http://www.w3.org/2001/XMLSchema" xmlns:xs="http://www.w3.org/2001/XMLSchema" xmlns:p="http://schemas.microsoft.com/office/2006/metadata/properties" xmlns:ns3="f9d0f45c-c12f-4510-9b8d-33f7885b9fd4" xmlns:ns4="7900b00d-6b81-4293-a6f6-7ae26b1ab9c6" targetNamespace="http://schemas.microsoft.com/office/2006/metadata/properties" ma:root="true" ma:fieldsID="3e1355e20d57ee958a729640382a7c27" ns3:_="" ns4:_="">
    <xsd:import namespace="f9d0f45c-c12f-4510-9b8d-33f7885b9fd4"/>
    <xsd:import namespace="7900b00d-6b81-4293-a6f6-7ae26b1ab9c6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DateTaken" minOccurs="0"/>
                <xsd:element ref="ns3:MediaServiceLocation" minOccurs="0"/>
                <xsd:element ref="ns4:SharedWithUsers" minOccurs="0"/>
                <xsd:element ref="ns4:SharedWithDetails" minOccurs="0"/>
                <xsd:element ref="ns4:SharingHintHash" minOccurs="0"/>
                <xsd:element ref="ns3:MediaServiceGenerationTime" minOccurs="0"/>
                <xsd:element ref="ns3:MediaServiceEventHashCode" minOccurs="0"/>
                <xsd:element ref="ns3:MediaServiceAutoKeyPoints" minOccurs="0"/>
                <xsd:element ref="ns3:MediaServiceKeyPoints" minOccurs="0"/>
                <xsd:element ref="ns3:MediaLengthInSeconds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9d0f45c-c12f-4510-9b8d-33f7885b9fd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LengthInSeconds" ma:index="21" nillable="true" ma:displayName="Length (seconds)" ma:internalName="MediaLengthInSeconds" ma:readOnly="true">
      <xsd:simpleType>
        <xsd:restriction base="dms:Unknown"/>
      </xsd:simpleType>
    </xsd:element>
    <xsd:element name="_activity" ma:index="22" nillable="true" ma:displayName="_activity" ma:hidden="true" ma:internalName="_activity">
      <xsd:simpleType>
        <xsd:restriction base="dms:Note"/>
      </xsd:simpleType>
    </xsd:element>
    <xsd:element name="MediaServiceObjectDetectorVersions" ma:index="23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ystemTags" ma:index="24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900b00d-6b81-4293-a6f6-7ae26b1ab9c6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6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f9d0f45c-c12f-4510-9b8d-33f7885b9fd4" xsi:nil="true"/>
  </documentManagement>
</p:properties>
</file>

<file path=customXml/itemProps1.xml><?xml version="1.0" encoding="utf-8"?>
<ds:datastoreItem xmlns:ds="http://schemas.openxmlformats.org/officeDocument/2006/customXml" ds:itemID="{12BB8AB3-DD70-42FD-940B-1DFC7A0D2728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9d0f45c-c12f-4510-9b8d-33f7885b9fd4"/>
    <ds:schemaRef ds:uri="7900b00d-6b81-4293-a6f6-7ae26b1ab9c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3AB8ED64-C6F3-4AA7-A4F8-D8EE960172A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8B72B72-EFE2-4371-B500-B2B9B1CA3EDB}">
  <ds:schemaRefs>
    <ds:schemaRef ds:uri="http://schemas.microsoft.com/office/2006/metadata/properties"/>
    <ds:schemaRef ds:uri="http://purl.org/dc/dcmitype/"/>
    <ds:schemaRef ds:uri="http://schemas.microsoft.com/office/2006/documentManagement/types"/>
    <ds:schemaRef ds:uri="http://www.w3.org/XML/1998/namespace"/>
    <ds:schemaRef ds:uri="http://purl.org/dc/elements/1.1/"/>
    <ds:schemaRef ds:uri="http://schemas.openxmlformats.org/package/2006/metadata/core-properties"/>
    <ds:schemaRef ds:uri="http://purl.org/dc/terms/"/>
    <ds:schemaRef ds:uri="http://schemas.microsoft.com/office/infopath/2007/PartnerControls"/>
    <ds:schemaRef ds:uri="7900b00d-6b81-4293-a6f6-7ae26b1ab9c6"/>
    <ds:schemaRef ds:uri="f9d0f45c-c12f-4510-9b8d-33f7885b9fd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923</TotalTime>
  <Words>347</Words>
  <Application>Microsoft Office PowerPoint</Application>
  <PresentationFormat>A4 Paper (210x297 mm)</PresentationFormat>
  <Paragraphs>101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Century Gothic</vt:lpstr>
      <vt:lpstr>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Christian Pass</dc:creator>
  <cp:lastModifiedBy>B Saunders</cp:lastModifiedBy>
  <cp:revision>10</cp:revision>
  <cp:lastPrinted>2024-10-24T16:38:42Z</cp:lastPrinted>
  <dcterms:created xsi:type="dcterms:W3CDTF">2014-08-19T19:35:20Z</dcterms:created>
  <dcterms:modified xsi:type="dcterms:W3CDTF">2024-11-06T09:51:18Z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0x01010005E5537FE4892943BA70BF289A11577F</vt:lpwstr>
  </property>
  <property fmtid="{D5CDD505-2E9C-101B-9397-08002B2CF9AE}" pid="3" name="Company_x0020_Metadata">
    <vt:lpwstr>2;#CaterLink|6b7c7025-ee94-469a-84b5-af43f06be2f7</vt:lpwstr>
  </property>
  <property fmtid="{D5CDD505-2E9C-101B-9397-08002B2CF9AE}" pid="4" name="Company Metadata">
    <vt:lpwstr>2;#CaterLink</vt:lpwstr>
  </property>
  <property fmtid="{D5CDD505-2E9C-101B-9397-08002B2CF9AE}" pid="5" name="Order">
    <vt:r8>70900</vt:r8>
  </property>
</Properties>
</file>